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8" r:id="rId2"/>
  </p:sldIdLst>
  <p:sldSz cx="43891200" cy="329184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4D39"/>
    <a:srgbClr val="94AE4A"/>
    <a:srgbClr val="535054"/>
    <a:srgbClr val="064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6008" autoAdjust="0"/>
    <p:restoredTop sz="94680"/>
  </p:normalViewPr>
  <p:slideViewPr>
    <p:cSldViewPr snapToGrid="0" snapToObjects="1">
      <p:cViewPr varScale="1">
        <p:scale>
          <a:sx n="24" d="100"/>
          <a:sy n="24" d="100"/>
        </p:scale>
        <p:origin x="226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sv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EB9D4D-982F-7A41-A48E-1F804D9EED54}"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33726718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EB9D4D-982F-7A41-A48E-1F804D9EED54}"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265535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EB9D4D-982F-7A41-A48E-1F804D9EED54}"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3683578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EB9D4D-982F-7A41-A48E-1F804D9EED54}"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864483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EB9D4D-982F-7A41-A48E-1F804D9EED54}"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2030619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EB9D4D-982F-7A41-A48E-1F804D9EED54}" type="datetimeFigureOut">
              <a:rPr lang="en-US" smtClean="0"/>
              <a:t>4/14/2022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4259514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CEB9D4D-982F-7A41-A48E-1F804D9EED54}" type="datetimeFigureOut">
              <a:rPr lang="en-US" smtClean="0"/>
              <a:t>4/14/2022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845717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CEB9D4D-982F-7A41-A48E-1F804D9EED54}" type="datetimeFigureOut">
              <a:rPr lang="en-US" smtClean="0"/>
              <a:t>4/14/2022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2125093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EB9D4D-982F-7A41-A48E-1F804D9EED54}" type="datetimeFigureOut">
              <a:rPr lang="en-US" smtClean="0"/>
              <a:t>4/14/2022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793160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DCEB9D4D-982F-7A41-A48E-1F804D9EED54}" type="datetimeFigureOut">
              <a:rPr lang="en-US" smtClean="0"/>
              <a:t>4/14/2022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36540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DCEB9D4D-982F-7A41-A48E-1F804D9EED54}" type="datetimeFigureOut">
              <a:rPr lang="en-US" smtClean="0"/>
              <a:t>4/14/2022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9614916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DCEB9D4D-982F-7A41-A48E-1F804D9EED54}" type="datetimeFigureOut">
              <a:rPr lang="en-US" smtClean="0"/>
              <a:t>4/14/2022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CFB8CA3F-BC3F-574C-85EA-C54205CFC9E4}" type="slidenum">
              <a:rPr lang="en-US" smtClean="0"/>
              <a:t>‹#›</a:t>
            </a:fld>
            <a:endParaRPr lang="en-US"/>
          </a:p>
        </p:txBody>
      </p:sp>
    </p:spTree>
    <p:extLst>
      <p:ext uri="{BB962C8B-B14F-4D97-AF65-F5344CB8AC3E}">
        <p14:creationId xmlns:p14="http://schemas.microsoft.com/office/powerpoint/2010/main" val="412171856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0.svg"/><Relationship Id="rId3" Type="http://schemas.openxmlformats.org/officeDocument/2006/relationships/image" Target="../media/image2.jpeg"/><Relationship Id="rId7" Type="http://schemas.openxmlformats.org/officeDocument/2006/relationships/image" Target="../media/image6.png"/><Relationship Id="rId12"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hyperlink" Target="https://www.basketball-reference.com/" TargetMode="External"/><Relationship Id="rId4" Type="http://schemas.openxmlformats.org/officeDocument/2006/relationships/image" Target="../media/image3.png"/><Relationship Id="rId9" Type="http://schemas.openxmlformats.org/officeDocument/2006/relationships/hyperlink" Target="https://github.com/fivethirtyeight/data/tree/master/nba-rapto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Google Shape;67;p1">
            <a:extLst>
              <a:ext uri="{FF2B5EF4-FFF2-40B4-BE49-F238E27FC236}">
                <a16:creationId xmlns:a16="http://schemas.microsoft.com/office/drawing/2014/main" id="{32CB7C1A-81DE-4B9C-BB51-B9F6D2CB92EE}"/>
              </a:ext>
            </a:extLst>
          </p:cNvPr>
          <p:cNvSpPr/>
          <p:nvPr/>
        </p:nvSpPr>
        <p:spPr>
          <a:xfrm>
            <a:off x="507028" y="17604706"/>
            <a:ext cx="13036453" cy="1371600"/>
          </a:xfrm>
          <a:prstGeom prst="rect">
            <a:avLst/>
          </a:prstGeom>
          <a:solidFill>
            <a:schemeClr val="accent6">
              <a:lumMod val="40000"/>
              <a:lumOff val="60000"/>
            </a:schemeClr>
          </a:solidFill>
          <a:ln>
            <a:noFill/>
          </a:ln>
        </p:spPr>
        <p:txBody>
          <a:bodyPr spcFirstLastPara="1" wrap="square" lIns="0" tIns="0" rIns="0" bIns="0" anchor="ctr" anchorCtr="0">
            <a:noAutofit/>
          </a:bodyPr>
          <a:lstStyle/>
          <a:p>
            <a:pPr algn="ctr">
              <a:buClr>
                <a:srgbClr val="FFFFFF"/>
              </a:buClr>
              <a:buSzPts val="11800"/>
            </a:pPr>
            <a:endParaRPr sz="13275">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52" name="Google Shape;67;p1">
            <a:extLst>
              <a:ext uri="{FF2B5EF4-FFF2-40B4-BE49-F238E27FC236}">
                <a16:creationId xmlns:a16="http://schemas.microsoft.com/office/drawing/2014/main" id="{FB224A20-0B9A-4AE4-BE86-ABBBA8206037}"/>
              </a:ext>
            </a:extLst>
          </p:cNvPr>
          <p:cNvSpPr/>
          <p:nvPr/>
        </p:nvSpPr>
        <p:spPr>
          <a:xfrm>
            <a:off x="507027" y="3885751"/>
            <a:ext cx="13036453" cy="1371600"/>
          </a:xfrm>
          <a:prstGeom prst="rect">
            <a:avLst/>
          </a:prstGeom>
          <a:solidFill>
            <a:schemeClr val="accent6">
              <a:lumMod val="40000"/>
              <a:lumOff val="60000"/>
            </a:schemeClr>
          </a:solidFill>
          <a:ln>
            <a:noFill/>
          </a:ln>
        </p:spPr>
        <p:txBody>
          <a:bodyPr spcFirstLastPara="1" wrap="square" lIns="0" tIns="0" rIns="0" bIns="0" anchor="ctr" anchorCtr="0">
            <a:noAutofit/>
          </a:bodyPr>
          <a:lstStyle/>
          <a:p>
            <a:pPr algn="ctr">
              <a:buClr>
                <a:srgbClr val="FFFFFF"/>
              </a:buClr>
              <a:buSzPts val="11800"/>
            </a:pPr>
            <a:endParaRPr sz="13275">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51" name="Google Shape;67;p1">
            <a:extLst>
              <a:ext uri="{FF2B5EF4-FFF2-40B4-BE49-F238E27FC236}">
                <a16:creationId xmlns:a16="http://schemas.microsoft.com/office/drawing/2014/main" id="{078FCC94-5B92-44A7-9557-00A6BD6FC9C1}"/>
              </a:ext>
            </a:extLst>
          </p:cNvPr>
          <p:cNvSpPr/>
          <p:nvPr/>
        </p:nvSpPr>
        <p:spPr>
          <a:xfrm>
            <a:off x="4522748" y="331876"/>
            <a:ext cx="34786678" cy="3268124"/>
          </a:xfrm>
          <a:prstGeom prst="rect">
            <a:avLst/>
          </a:prstGeom>
          <a:solidFill>
            <a:schemeClr val="accent6">
              <a:lumMod val="60000"/>
              <a:lumOff val="40000"/>
            </a:schemeClr>
          </a:solidFill>
          <a:ln>
            <a:noFill/>
          </a:ln>
        </p:spPr>
        <p:txBody>
          <a:bodyPr spcFirstLastPara="1" wrap="square" lIns="0" tIns="0" rIns="0" bIns="0" anchor="ctr" anchorCtr="0">
            <a:noAutofit/>
          </a:bodyPr>
          <a:lstStyle/>
          <a:p>
            <a:pPr algn="ctr">
              <a:buClr>
                <a:srgbClr val="FFFFFF"/>
              </a:buClr>
              <a:buSzPts val="11800"/>
            </a:pPr>
            <a:endParaRPr sz="13275">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4" name="Google Shape;60;p1">
            <a:extLst>
              <a:ext uri="{FF2B5EF4-FFF2-40B4-BE49-F238E27FC236}">
                <a16:creationId xmlns:a16="http://schemas.microsoft.com/office/drawing/2014/main" id="{58F84932-207D-4C16-9A69-D88F4936D9D9}"/>
              </a:ext>
            </a:extLst>
          </p:cNvPr>
          <p:cNvSpPr/>
          <p:nvPr/>
        </p:nvSpPr>
        <p:spPr>
          <a:xfrm>
            <a:off x="14301715" y="5645559"/>
            <a:ext cx="15287738" cy="16339741"/>
          </a:xfrm>
          <a:prstGeom prst="rect">
            <a:avLst/>
          </a:prstGeom>
          <a:solidFill>
            <a:schemeClr val="accent6">
              <a:lumMod val="20000"/>
              <a:lumOff val="80000"/>
            </a:schemeClr>
          </a:solidFill>
          <a:ln>
            <a:noFill/>
          </a:ln>
        </p:spPr>
        <p:txBody>
          <a:bodyPr spcFirstLastPara="1" wrap="square" lIns="0" tIns="0" rIns="0" bIns="0" anchor="t" anchorCtr="0">
            <a:noAutofit/>
          </a:bodyPr>
          <a:lstStyle/>
          <a:p>
            <a:pPr algn="just">
              <a:lnSpc>
                <a:spcPct val="109000"/>
              </a:lnSpc>
              <a:buSzPts val="3000"/>
            </a:pPr>
            <a:endParaRPr sz="3375" dirty="0">
              <a:latin typeface="Lato" panose="020F0502020204030203" pitchFamily="34" charset="0"/>
              <a:ea typeface="Lato" panose="020F0502020204030203" pitchFamily="34" charset="0"/>
              <a:cs typeface="Lato" panose="020F0502020204030203" pitchFamily="34" charset="0"/>
              <a:sym typeface="Proxima Nova"/>
            </a:endParaRPr>
          </a:p>
        </p:txBody>
      </p:sp>
      <p:sp>
        <p:nvSpPr>
          <p:cNvPr id="6" name="Google Shape;62;p1">
            <a:extLst>
              <a:ext uri="{FF2B5EF4-FFF2-40B4-BE49-F238E27FC236}">
                <a16:creationId xmlns:a16="http://schemas.microsoft.com/office/drawing/2014/main" id="{27B7AB23-6B7D-45F4-B4AF-B3A2A80F95C8}"/>
              </a:ext>
            </a:extLst>
          </p:cNvPr>
          <p:cNvSpPr/>
          <p:nvPr/>
        </p:nvSpPr>
        <p:spPr>
          <a:xfrm>
            <a:off x="30437944" y="5723847"/>
            <a:ext cx="12946228" cy="13987962"/>
          </a:xfrm>
          <a:prstGeom prst="rect">
            <a:avLst/>
          </a:prstGeom>
          <a:solidFill>
            <a:schemeClr val="accent6">
              <a:lumMod val="20000"/>
              <a:lumOff val="80000"/>
            </a:schemeClr>
          </a:solidFill>
          <a:ln>
            <a:noFill/>
          </a:ln>
        </p:spPr>
        <p:txBody>
          <a:bodyPr spcFirstLastPara="1" wrap="square" lIns="0" tIns="0" rIns="0" bIns="0" anchor="t" anchorCtr="0">
            <a:noAutofit/>
          </a:bodyPr>
          <a:lstStyle/>
          <a:p>
            <a:pPr algn="just">
              <a:lnSpc>
                <a:spcPct val="109000"/>
              </a:lnSpc>
              <a:buSzPts val="3000"/>
            </a:pPr>
            <a:endParaRPr sz="3375">
              <a:latin typeface="Lato" panose="020F0502020204030203" pitchFamily="34" charset="0"/>
              <a:ea typeface="Lato" panose="020F0502020204030203" pitchFamily="34" charset="0"/>
              <a:cs typeface="Lato" panose="020F0502020204030203" pitchFamily="34" charset="0"/>
              <a:sym typeface="Proxima Nova"/>
            </a:endParaRPr>
          </a:p>
        </p:txBody>
      </p:sp>
      <p:sp>
        <p:nvSpPr>
          <p:cNvPr id="7" name="Google Shape;63;p1">
            <a:extLst>
              <a:ext uri="{FF2B5EF4-FFF2-40B4-BE49-F238E27FC236}">
                <a16:creationId xmlns:a16="http://schemas.microsoft.com/office/drawing/2014/main" id="{13BB8CD8-F7F8-4EC8-AFCD-0B46D818B341}"/>
              </a:ext>
            </a:extLst>
          </p:cNvPr>
          <p:cNvSpPr/>
          <p:nvPr/>
        </p:nvSpPr>
        <p:spPr>
          <a:xfrm>
            <a:off x="30428830" y="20186153"/>
            <a:ext cx="12955342" cy="7384500"/>
          </a:xfrm>
          <a:prstGeom prst="rect">
            <a:avLst/>
          </a:prstGeom>
          <a:solidFill>
            <a:schemeClr val="bg1">
              <a:lumMod val="95000"/>
            </a:schemeClr>
          </a:solidFill>
          <a:ln>
            <a:noFill/>
          </a:ln>
        </p:spPr>
        <p:txBody>
          <a:bodyPr spcFirstLastPara="1" wrap="square" lIns="0" tIns="0" rIns="0" bIns="0" anchor="ctr" anchorCtr="0">
            <a:noAutofit/>
          </a:bodyPr>
          <a:lstStyle/>
          <a:p>
            <a:pPr algn="ctr">
              <a:buClr>
                <a:srgbClr val="FFFFFF"/>
              </a:buClr>
              <a:buSzPts val="11800"/>
            </a:pPr>
            <a:endParaRPr sz="13275">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8" name="Google Shape;64;p1">
            <a:extLst>
              <a:ext uri="{FF2B5EF4-FFF2-40B4-BE49-F238E27FC236}">
                <a16:creationId xmlns:a16="http://schemas.microsoft.com/office/drawing/2014/main" id="{DD728FDF-C22F-4026-AE43-4188E00DB52F}"/>
              </a:ext>
            </a:extLst>
          </p:cNvPr>
          <p:cNvSpPr/>
          <p:nvPr/>
        </p:nvSpPr>
        <p:spPr>
          <a:xfrm>
            <a:off x="507028" y="19442793"/>
            <a:ext cx="13036453" cy="12887710"/>
          </a:xfrm>
          <a:prstGeom prst="rect">
            <a:avLst/>
          </a:prstGeom>
          <a:solidFill>
            <a:schemeClr val="bg1">
              <a:lumMod val="95000"/>
            </a:schemeClr>
          </a:solidFill>
          <a:ln>
            <a:noFill/>
          </a:ln>
        </p:spPr>
        <p:txBody>
          <a:bodyPr spcFirstLastPara="1" wrap="square" lIns="0" tIns="0" rIns="0" bIns="0" anchor="ctr" anchorCtr="0">
            <a:noAutofit/>
          </a:bodyPr>
          <a:lstStyle/>
          <a:p>
            <a:pPr algn="ctr">
              <a:buClr>
                <a:srgbClr val="FFFFFF"/>
              </a:buClr>
              <a:buSzPts val="11800"/>
            </a:pPr>
            <a:endParaRPr sz="13275">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9" name="Google Shape;65;p1">
            <a:extLst>
              <a:ext uri="{FF2B5EF4-FFF2-40B4-BE49-F238E27FC236}">
                <a16:creationId xmlns:a16="http://schemas.microsoft.com/office/drawing/2014/main" id="{0A54938F-4C97-411C-8558-2A0483DB766B}"/>
              </a:ext>
            </a:extLst>
          </p:cNvPr>
          <p:cNvSpPr txBox="1"/>
          <p:nvPr/>
        </p:nvSpPr>
        <p:spPr>
          <a:xfrm>
            <a:off x="9563108" y="713768"/>
            <a:ext cx="24764952" cy="1107996"/>
          </a:xfrm>
          <a:prstGeom prst="rect">
            <a:avLst/>
          </a:prstGeom>
          <a:noFill/>
          <a:ln>
            <a:noFill/>
          </a:ln>
        </p:spPr>
        <p:txBody>
          <a:bodyPr spcFirstLastPara="1" wrap="square" lIns="0" tIns="0" rIns="0" bIns="0" anchor="t" anchorCtr="0">
            <a:spAutoFit/>
          </a:bodyPr>
          <a:lstStyle/>
          <a:p>
            <a:pPr algn="ctr">
              <a:buClr>
                <a:srgbClr val="333333"/>
              </a:buClr>
              <a:buSzPts val="5100"/>
            </a:pPr>
            <a:r>
              <a:rPr lang="en-US" sz="7200" b="1" dirty="0">
                <a:latin typeface="Lato" panose="020F0502020204030203" pitchFamily="34" charset="0"/>
                <a:ea typeface="Lato" panose="020F0502020204030203" pitchFamily="34" charset="0"/>
                <a:cs typeface="Lato" panose="020F0502020204030203" pitchFamily="34" charset="0"/>
                <a:sym typeface="Lato"/>
              </a:rPr>
              <a:t>An Exploration of NBA Player Performance &amp; Salary</a:t>
            </a:r>
            <a:endParaRPr sz="2800" b="1" dirty="0">
              <a:latin typeface="Lato" panose="020F0502020204030203" pitchFamily="34" charset="0"/>
              <a:ea typeface="Lato" panose="020F0502020204030203" pitchFamily="34" charset="0"/>
              <a:cs typeface="Lato" panose="020F0502020204030203" pitchFamily="34" charset="0"/>
              <a:sym typeface="Lato"/>
            </a:endParaRPr>
          </a:p>
        </p:txBody>
      </p:sp>
      <p:sp>
        <p:nvSpPr>
          <p:cNvPr id="10" name="Google Shape;66;p1">
            <a:extLst>
              <a:ext uri="{FF2B5EF4-FFF2-40B4-BE49-F238E27FC236}">
                <a16:creationId xmlns:a16="http://schemas.microsoft.com/office/drawing/2014/main" id="{2DB2B016-AB9F-4552-8220-364AC08F623D}"/>
              </a:ext>
            </a:extLst>
          </p:cNvPr>
          <p:cNvSpPr txBox="1"/>
          <p:nvPr/>
        </p:nvSpPr>
        <p:spPr>
          <a:xfrm>
            <a:off x="9563125" y="1975080"/>
            <a:ext cx="24764950" cy="1327286"/>
          </a:xfrm>
          <a:prstGeom prst="rect">
            <a:avLst/>
          </a:prstGeom>
          <a:noFill/>
          <a:ln>
            <a:noFill/>
          </a:ln>
        </p:spPr>
        <p:txBody>
          <a:bodyPr spcFirstLastPara="1" wrap="square" lIns="0" tIns="0" rIns="0" bIns="0" anchor="t" anchorCtr="0">
            <a:spAutoFit/>
          </a:bodyPr>
          <a:lstStyle/>
          <a:p>
            <a:pPr algn="ctr">
              <a:buClr>
                <a:srgbClr val="7F7F7F"/>
              </a:buClr>
              <a:buSzPts val="4600"/>
            </a:pPr>
            <a:r>
              <a:rPr lang="en-US" sz="4800" dirty="0">
                <a:latin typeface="Lato" panose="020F0502020204030203" pitchFamily="34" charset="0"/>
                <a:ea typeface="Lato" panose="020F0502020204030203" pitchFamily="34" charset="0"/>
                <a:cs typeface="Lato" panose="020F0502020204030203" pitchFamily="34" charset="0"/>
                <a:sym typeface="Lato"/>
              </a:rPr>
              <a:t>Yashwanth Manne</a:t>
            </a:r>
          </a:p>
          <a:p>
            <a:pPr algn="ctr">
              <a:buClr>
                <a:srgbClr val="7F7F7F"/>
              </a:buClr>
              <a:buSzPts val="3400"/>
            </a:pPr>
            <a:r>
              <a:rPr lang="en-US" sz="3825" dirty="0">
                <a:latin typeface="Lato" panose="020F0502020204030203" pitchFamily="34" charset="0"/>
                <a:ea typeface="Lato" panose="020F0502020204030203" pitchFamily="34" charset="0"/>
                <a:cs typeface="Lato" panose="020F0502020204030203" pitchFamily="34" charset="0"/>
                <a:sym typeface="Lato"/>
              </a:rPr>
              <a:t>CMSE 402 | Michigan State University</a:t>
            </a:r>
            <a:endParaRPr lang="en-US" sz="1837" dirty="0">
              <a:latin typeface="Lato" panose="020F0502020204030203" pitchFamily="34" charset="0"/>
              <a:ea typeface="Lato" panose="020F0502020204030203" pitchFamily="34" charset="0"/>
              <a:cs typeface="Lato" panose="020F0502020204030203" pitchFamily="34" charset="0"/>
              <a:sym typeface="Lato"/>
            </a:endParaRPr>
          </a:p>
        </p:txBody>
      </p:sp>
      <p:sp>
        <p:nvSpPr>
          <p:cNvPr id="11" name="Google Shape;67;p1">
            <a:extLst>
              <a:ext uri="{FF2B5EF4-FFF2-40B4-BE49-F238E27FC236}">
                <a16:creationId xmlns:a16="http://schemas.microsoft.com/office/drawing/2014/main" id="{8D2302F2-4935-495E-816B-D9CAD84DF7DC}"/>
              </a:ext>
            </a:extLst>
          </p:cNvPr>
          <p:cNvSpPr/>
          <p:nvPr/>
        </p:nvSpPr>
        <p:spPr>
          <a:xfrm>
            <a:off x="14301844" y="3882374"/>
            <a:ext cx="15287738" cy="1371600"/>
          </a:xfrm>
          <a:prstGeom prst="rect">
            <a:avLst/>
          </a:prstGeom>
          <a:solidFill>
            <a:schemeClr val="accent6">
              <a:lumMod val="40000"/>
              <a:lumOff val="60000"/>
            </a:schemeClr>
          </a:solidFill>
          <a:ln>
            <a:noFill/>
          </a:ln>
        </p:spPr>
        <p:txBody>
          <a:bodyPr spcFirstLastPara="1" wrap="square" lIns="0" tIns="0" rIns="0" bIns="0" anchor="ctr" anchorCtr="0">
            <a:noAutofit/>
          </a:bodyPr>
          <a:lstStyle/>
          <a:p>
            <a:pPr algn="ctr">
              <a:buClr>
                <a:srgbClr val="FFFFFF"/>
              </a:buClr>
              <a:buSzPts val="11800"/>
            </a:pPr>
            <a:endParaRPr sz="13275">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12" name="Google Shape;68;p1">
            <a:extLst>
              <a:ext uri="{FF2B5EF4-FFF2-40B4-BE49-F238E27FC236}">
                <a16:creationId xmlns:a16="http://schemas.microsoft.com/office/drawing/2014/main" id="{15A3E584-5A14-43D9-9483-EBE43B39E15F}"/>
              </a:ext>
            </a:extLst>
          </p:cNvPr>
          <p:cNvSpPr/>
          <p:nvPr/>
        </p:nvSpPr>
        <p:spPr>
          <a:xfrm>
            <a:off x="507028" y="5645560"/>
            <a:ext cx="13031171" cy="3657466"/>
          </a:xfrm>
          <a:prstGeom prst="rect">
            <a:avLst/>
          </a:prstGeom>
          <a:solidFill>
            <a:schemeClr val="bg1">
              <a:lumMod val="95000"/>
            </a:schemeClr>
          </a:solidFill>
          <a:ln>
            <a:noFill/>
          </a:ln>
        </p:spPr>
        <p:txBody>
          <a:bodyPr spcFirstLastPara="1" wrap="square" lIns="0" tIns="0" rIns="0" bIns="0" anchor="ctr" anchorCtr="0">
            <a:noAutofit/>
          </a:bodyPr>
          <a:lstStyle/>
          <a:p>
            <a:pPr>
              <a:buClr>
                <a:srgbClr val="FFFFFF"/>
              </a:buClr>
              <a:buSzPts val="11800"/>
            </a:pPr>
            <a:endParaRPr sz="13275">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13" name="Google Shape;69;p1">
            <a:extLst>
              <a:ext uri="{FF2B5EF4-FFF2-40B4-BE49-F238E27FC236}">
                <a16:creationId xmlns:a16="http://schemas.microsoft.com/office/drawing/2014/main" id="{9A68632E-94B6-4189-AF78-B289C8660961}"/>
              </a:ext>
            </a:extLst>
          </p:cNvPr>
          <p:cNvSpPr txBox="1"/>
          <p:nvPr/>
        </p:nvSpPr>
        <p:spPr>
          <a:xfrm>
            <a:off x="870857" y="19641588"/>
            <a:ext cx="12278059" cy="12741950"/>
          </a:xfrm>
          <a:prstGeom prst="rect">
            <a:avLst/>
          </a:prstGeom>
          <a:noFill/>
          <a:ln>
            <a:noFill/>
          </a:ln>
        </p:spPr>
        <p:txBody>
          <a:bodyPr spcFirstLastPara="1" wrap="square" lIns="0" tIns="0" rIns="0" bIns="0" anchor="t" anchorCtr="0">
            <a:spAutoFit/>
          </a:bodyPr>
          <a:lstStyle/>
          <a:p>
            <a:pPr marL="514350" indent="-435769" algn="just">
              <a:lnSpc>
                <a:spcPct val="115000"/>
              </a:lnSpc>
              <a:buClr>
                <a:schemeClr val="dk1"/>
              </a:buClr>
              <a:buSzPts val="2500"/>
              <a:buFont typeface="Lato"/>
              <a:buChar char="●"/>
            </a:pPr>
            <a:r>
              <a:rPr lang="en-US" sz="3600" b="1" dirty="0">
                <a:solidFill>
                  <a:schemeClr val="dk1"/>
                </a:solidFill>
                <a:latin typeface="Lato" panose="020F0502020204030203" pitchFamily="34" charset="0"/>
                <a:ea typeface="Lato" panose="020F0502020204030203" pitchFamily="34" charset="0"/>
                <a:cs typeface="Lato" panose="020F0502020204030203" pitchFamily="34" charset="0"/>
                <a:sym typeface="Lato"/>
              </a:rPr>
              <a:t>RAPTOR: </a:t>
            </a:r>
            <a:r>
              <a:rPr lang="en-US" sz="3600" b="0" i="0" dirty="0">
                <a:solidFill>
                  <a:srgbClr val="000000"/>
                </a:solidFill>
                <a:effectLst/>
                <a:latin typeface="Lato" panose="020F0502020204030203" pitchFamily="34" charset="0"/>
                <a:ea typeface="Lato" panose="020F0502020204030203" pitchFamily="34" charset="0"/>
                <a:cs typeface="Lato" panose="020F0502020204030203" pitchFamily="34" charset="0"/>
              </a:rPr>
              <a:t>The RAPTOR is </a:t>
            </a:r>
            <a:r>
              <a:rPr lang="en-US" sz="3600" dirty="0">
                <a:solidFill>
                  <a:srgbClr val="000000"/>
                </a:solidFill>
                <a:latin typeface="Lato" panose="020F0502020204030203" pitchFamily="34" charset="0"/>
                <a:ea typeface="Lato" panose="020F0502020204030203" pitchFamily="34" charset="0"/>
                <a:cs typeface="Lato" panose="020F0502020204030203" pitchFamily="34" charset="0"/>
              </a:rPr>
              <a:t>a novel, aggregative metric </a:t>
            </a:r>
            <a:r>
              <a:rPr lang="en-US" sz="3600" b="0" i="0" dirty="0">
                <a:solidFill>
                  <a:srgbClr val="000000"/>
                </a:solidFill>
                <a:effectLst/>
                <a:latin typeface="Lato" panose="020F0502020204030203" pitchFamily="34" charset="0"/>
                <a:ea typeface="Lato" panose="020F0502020204030203" pitchFamily="34" charset="0"/>
                <a:cs typeface="Lato" panose="020F0502020204030203" pitchFamily="34" charset="0"/>
              </a:rPr>
              <a:t>on how good a player is based on traditional box-score metrics as well as advanced play-</a:t>
            </a:r>
            <a:r>
              <a:rPr lang="en-US" sz="3600" dirty="0">
                <a:solidFill>
                  <a:srgbClr val="000000"/>
                </a:solidFill>
                <a:latin typeface="Lato" panose="020F0502020204030203" pitchFamily="34" charset="0"/>
                <a:ea typeface="Lato" panose="020F0502020204030203" pitchFamily="34" charset="0"/>
                <a:cs typeface="Lato" panose="020F0502020204030203" pitchFamily="34" charset="0"/>
              </a:rPr>
              <a:t>by-play components and “on-off” which evaluates how much better a team when the player is present. There are specific metrics for </a:t>
            </a:r>
            <a:r>
              <a:rPr lang="en-US" sz="3600" b="0" i="0" dirty="0">
                <a:solidFill>
                  <a:srgbClr val="000000"/>
                </a:solidFill>
                <a:effectLst/>
                <a:latin typeface="Lato" panose="020F0502020204030203" pitchFamily="34" charset="0"/>
                <a:ea typeface="Lato" panose="020F0502020204030203" pitchFamily="34" charset="0"/>
                <a:cs typeface="Lato" panose="020F0502020204030203" pitchFamily="34" charset="0"/>
              </a:rPr>
              <a:t>offense, defense, and total. </a:t>
            </a:r>
            <a:r>
              <a:rPr lang="en-US" sz="3600" dirty="0">
                <a:solidFill>
                  <a:srgbClr val="000000"/>
                </a:solidFill>
                <a:latin typeface="Lato" panose="020F0502020204030203" pitchFamily="34" charset="0"/>
                <a:ea typeface="Lato" panose="020F0502020204030203" pitchFamily="34" charset="0"/>
                <a:cs typeface="Lato" panose="020F0502020204030203" pitchFamily="34" charset="0"/>
              </a:rPr>
              <a:t>These metrics are normally distributed and is more stable than WAR (shown right).</a:t>
            </a:r>
            <a:endPar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endParaRPr>
          </a:p>
          <a:p>
            <a:pPr marL="514350" indent="-435769" algn="just">
              <a:lnSpc>
                <a:spcPct val="115000"/>
              </a:lnSpc>
              <a:buClr>
                <a:schemeClr val="dk1"/>
              </a:buClr>
              <a:buSzPts val="2500"/>
              <a:buFont typeface="Lato"/>
              <a:buChar char="●"/>
            </a:pPr>
            <a:r>
              <a:rPr lang="en-US" sz="3600" b="1" dirty="0">
                <a:solidFill>
                  <a:schemeClr val="dk1"/>
                </a:solidFill>
                <a:latin typeface="Lato" panose="020F0502020204030203" pitchFamily="34" charset="0"/>
                <a:ea typeface="Lato" panose="020F0502020204030203" pitchFamily="34" charset="0"/>
                <a:cs typeface="Lato" panose="020F0502020204030203" pitchFamily="34" charset="0"/>
                <a:sym typeface="Lato"/>
              </a:rPr>
              <a:t>WAR: </a:t>
            </a:r>
            <a:r>
              <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rPr>
              <a:t>Win shares above replacement. It was the previous traditional metric for measuring player value. </a:t>
            </a:r>
            <a:endParaRPr lang="en-US" sz="3600" b="1" dirty="0">
              <a:solidFill>
                <a:schemeClr val="dk1"/>
              </a:solidFill>
              <a:latin typeface="Lato" panose="020F0502020204030203" pitchFamily="34" charset="0"/>
              <a:ea typeface="Lato" panose="020F0502020204030203" pitchFamily="34" charset="0"/>
              <a:cs typeface="Lato" panose="020F0502020204030203" pitchFamily="34" charset="0"/>
              <a:sym typeface="Lato"/>
            </a:endParaRPr>
          </a:p>
          <a:p>
            <a:pPr marL="514350" indent="-435769" algn="just">
              <a:lnSpc>
                <a:spcPct val="115000"/>
              </a:lnSpc>
              <a:buClr>
                <a:schemeClr val="dk1"/>
              </a:buClr>
              <a:buSzPts val="2500"/>
              <a:buFont typeface="Lato"/>
              <a:buChar char="●"/>
            </a:pPr>
            <a:r>
              <a:rPr lang="en-US" sz="3600" b="1" dirty="0">
                <a:solidFill>
                  <a:schemeClr val="dk1"/>
                </a:solidFill>
                <a:latin typeface="Lato" panose="020F0502020204030203" pitchFamily="34" charset="0"/>
                <a:ea typeface="Lato" panose="020F0502020204030203" pitchFamily="34" charset="0"/>
                <a:cs typeface="Lato" panose="020F0502020204030203" pitchFamily="34" charset="0"/>
                <a:sym typeface="Lato"/>
              </a:rPr>
              <a:t>Salary: </a:t>
            </a:r>
            <a:r>
              <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rPr>
              <a:t> Salaries were extracted from player’s Basketball-Reference pages. These salaries were scaled by dividing by the league’s salary cap in that season. The salary cap is the max amount of salary any given team is allow to spend on players’ salaries. Salaries followed a lognormal distribution. As such, it was necessary to take the log and calculate z-score of the resulting normal distribution to allow for relative comparisons between player salaries.</a:t>
            </a:r>
          </a:p>
          <a:p>
            <a:pPr marL="514350" indent="-435769" algn="just">
              <a:lnSpc>
                <a:spcPct val="115000"/>
              </a:lnSpc>
              <a:buClr>
                <a:schemeClr val="dk1"/>
              </a:buClr>
              <a:buSzPts val="2500"/>
              <a:buFont typeface="Lato"/>
              <a:buChar char="●"/>
            </a:pPr>
            <a:r>
              <a:rPr lang="en-US" sz="3600" b="1" dirty="0">
                <a:solidFill>
                  <a:schemeClr val="dk1"/>
                </a:solidFill>
                <a:latin typeface="Lato" panose="020F0502020204030203" pitchFamily="34" charset="0"/>
                <a:ea typeface="Lato" panose="020F0502020204030203" pitchFamily="34" charset="0"/>
                <a:cs typeface="Lato" panose="020F0502020204030203" pitchFamily="34" charset="0"/>
                <a:sym typeface="Lato"/>
              </a:rPr>
              <a:t>PLAYER VALUE: </a:t>
            </a:r>
            <a:r>
              <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rPr>
              <a:t>The Z-score of the normalized salary is subtracted from the Z-score of the total RAPTOR metric to identify how much better a player is w.r.t their salary.</a:t>
            </a:r>
            <a:endParaRPr lang="en-US" sz="3600" b="1" dirty="0">
              <a:solidFill>
                <a:schemeClr val="dk1"/>
              </a:solidFill>
              <a:latin typeface="Lato" panose="020F0502020204030203" pitchFamily="34" charset="0"/>
              <a:ea typeface="Lato" panose="020F0502020204030203" pitchFamily="34" charset="0"/>
              <a:cs typeface="Lato" panose="020F0502020204030203" pitchFamily="34" charset="0"/>
              <a:sym typeface="Lato"/>
            </a:endParaRPr>
          </a:p>
        </p:txBody>
      </p:sp>
      <p:sp>
        <p:nvSpPr>
          <p:cNvPr id="14" name="Google Shape;70;p1">
            <a:extLst>
              <a:ext uri="{FF2B5EF4-FFF2-40B4-BE49-F238E27FC236}">
                <a16:creationId xmlns:a16="http://schemas.microsoft.com/office/drawing/2014/main" id="{E0D057F0-D60C-4ED8-9496-31FC18DD0758}"/>
              </a:ext>
            </a:extLst>
          </p:cNvPr>
          <p:cNvSpPr txBox="1"/>
          <p:nvPr/>
        </p:nvSpPr>
        <p:spPr>
          <a:xfrm>
            <a:off x="870858" y="17838928"/>
            <a:ext cx="12257134" cy="900246"/>
          </a:xfrm>
          <a:prstGeom prst="rect">
            <a:avLst/>
          </a:prstGeom>
          <a:noFill/>
          <a:ln>
            <a:noFill/>
          </a:ln>
        </p:spPr>
        <p:txBody>
          <a:bodyPr spcFirstLastPara="1" wrap="square" lIns="0" tIns="0" rIns="0" bIns="0" anchor="t" anchorCtr="0">
            <a:spAutoFit/>
          </a:bodyPr>
          <a:lstStyle/>
          <a:p>
            <a:pPr algn="ctr">
              <a:buClr>
                <a:srgbClr val="333333"/>
              </a:buClr>
              <a:buSzPts val="4800"/>
            </a:pPr>
            <a:r>
              <a:rPr lang="en-US" sz="5850" b="1" dirty="0">
                <a:solidFill>
                  <a:srgbClr val="333333"/>
                </a:solidFill>
                <a:latin typeface="Lato" panose="020F0502020204030203" pitchFamily="34" charset="0"/>
                <a:ea typeface="Lato" panose="020F0502020204030203" pitchFamily="34" charset="0"/>
                <a:cs typeface="Lato" panose="020F0502020204030203" pitchFamily="34" charset="0"/>
                <a:sym typeface="Lato"/>
              </a:rPr>
              <a:t>Methodology</a:t>
            </a:r>
            <a:endParaRPr sz="5850" b="1" dirty="0">
              <a:solidFill>
                <a:srgbClr val="333333"/>
              </a:solidFill>
              <a:latin typeface="Lato" panose="020F0502020204030203" pitchFamily="34" charset="0"/>
              <a:ea typeface="Lato" panose="020F0502020204030203" pitchFamily="34" charset="0"/>
              <a:cs typeface="Lato" panose="020F0502020204030203" pitchFamily="34" charset="0"/>
              <a:sym typeface="Lato"/>
            </a:endParaRPr>
          </a:p>
        </p:txBody>
      </p:sp>
      <p:sp>
        <p:nvSpPr>
          <p:cNvPr id="16" name="Google Shape;72;p1">
            <a:extLst>
              <a:ext uri="{FF2B5EF4-FFF2-40B4-BE49-F238E27FC236}">
                <a16:creationId xmlns:a16="http://schemas.microsoft.com/office/drawing/2014/main" id="{7A373506-E909-43F8-873E-ECF832942DAE}"/>
              </a:ext>
            </a:extLst>
          </p:cNvPr>
          <p:cNvSpPr txBox="1"/>
          <p:nvPr/>
        </p:nvSpPr>
        <p:spPr>
          <a:xfrm>
            <a:off x="870857" y="5954049"/>
            <a:ext cx="12295554" cy="2548390"/>
          </a:xfrm>
          <a:prstGeom prst="rect">
            <a:avLst/>
          </a:prstGeom>
          <a:noFill/>
          <a:ln>
            <a:noFill/>
          </a:ln>
        </p:spPr>
        <p:txBody>
          <a:bodyPr spcFirstLastPara="1" wrap="square" lIns="0" tIns="0" rIns="0" bIns="0" anchor="t" anchorCtr="0">
            <a:spAutoFit/>
          </a:bodyPr>
          <a:lstStyle/>
          <a:p>
            <a:pPr marL="78581" algn="just">
              <a:lnSpc>
                <a:spcPct val="115000"/>
              </a:lnSpc>
              <a:buClr>
                <a:schemeClr val="dk1"/>
              </a:buClr>
              <a:buSzPts val="2500"/>
            </a:pPr>
            <a:r>
              <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rPr>
              <a:t>This project tracks patterns between NBA player performance and a player’s salary to see if any specific team is generally better at evaluating player talent and if any single player historically outperforms their contract.</a:t>
            </a:r>
            <a:endParaRPr sz="3600" dirty="0">
              <a:solidFill>
                <a:schemeClr val="dk1"/>
              </a:solidFill>
              <a:latin typeface="Lato" panose="020F0502020204030203" pitchFamily="34" charset="0"/>
              <a:ea typeface="Lato" panose="020F0502020204030203" pitchFamily="34" charset="0"/>
              <a:cs typeface="Lato" panose="020F0502020204030203" pitchFamily="34" charset="0"/>
              <a:sym typeface="Lato"/>
            </a:endParaRPr>
          </a:p>
        </p:txBody>
      </p:sp>
      <p:sp>
        <p:nvSpPr>
          <p:cNvPr id="17" name="Google Shape;73;p1">
            <a:extLst>
              <a:ext uri="{FF2B5EF4-FFF2-40B4-BE49-F238E27FC236}">
                <a16:creationId xmlns:a16="http://schemas.microsoft.com/office/drawing/2014/main" id="{33747F8B-024E-45B2-A322-84063C4F3F1F}"/>
              </a:ext>
            </a:extLst>
          </p:cNvPr>
          <p:cNvSpPr txBox="1"/>
          <p:nvPr/>
        </p:nvSpPr>
        <p:spPr>
          <a:xfrm>
            <a:off x="870857" y="4114464"/>
            <a:ext cx="12349215" cy="900246"/>
          </a:xfrm>
          <a:prstGeom prst="rect">
            <a:avLst/>
          </a:prstGeom>
          <a:noFill/>
          <a:ln>
            <a:noFill/>
          </a:ln>
        </p:spPr>
        <p:txBody>
          <a:bodyPr spcFirstLastPara="1" wrap="square" lIns="0" tIns="0" rIns="0" bIns="0" anchor="t" anchorCtr="0">
            <a:spAutoFit/>
          </a:bodyPr>
          <a:lstStyle/>
          <a:p>
            <a:pPr algn="ctr">
              <a:buClr>
                <a:srgbClr val="333333"/>
              </a:buClr>
              <a:buSzPts val="5200"/>
            </a:pPr>
            <a:r>
              <a:rPr lang="en-US" sz="5850" b="1" dirty="0">
                <a:solidFill>
                  <a:srgbClr val="333333"/>
                </a:solidFill>
                <a:latin typeface="Lato" panose="020F0502020204030203" pitchFamily="34" charset="0"/>
                <a:ea typeface="Lato" panose="020F0502020204030203" pitchFamily="34" charset="0"/>
                <a:cs typeface="Lato" panose="020F0502020204030203" pitchFamily="34" charset="0"/>
                <a:sym typeface="Lato"/>
              </a:rPr>
              <a:t>Overview</a:t>
            </a:r>
            <a:endParaRPr sz="1837" b="1" dirty="0">
              <a:latin typeface="Lato" panose="020F0502020204030203" pitchFamily="34" charset="0"/>
              <a:ea typeface="Lato" panose="020F0502020204030203" pitchFamily="34" charset="0"/>
              <a:cs typeface="Lato" panose="020F0502020204030203" pitchFamily="34" charset="0"/>
              <a:sym typeface="Lato"/>
            </a:endParaRPr>
          </a:p>
        </p:txBody>
      </p:sp>
      <p:sp>
        <p:nvSpPr>
          <p:cNvPr id="18" name="Google Shape;74;p1">
            <a:extLst>
              <a:ext uri="{FF2B5EF4-FFF2-40B4-BE49-F238E27FC236}">
                <a16:creationId xmlns:a16="http://schemas.microsoft.com/office/drawing/2014/main" id="{67A295BB-0C28-4E0D-AEDD-B18279D9BFC5}"/>
              </a:ext>
            </a:extLst>
          </p:cNvPr>
          <p:cNvSpPr txBox="1"/>
          <p:nvPr/>
        </p:nvSpPr>
        <p:spPr>
          <a:xfrm>
            <a:off x="14627293" y="4143037"/>
            <a:ext cx="14636700" cy="828563"/>
          </a:xfrm>
          <a:prstGeom prst="rect">
            <a:avLst/>
          </a:prstGeom>
          <a:noFill/>
          <a:ln>
            <a:noFill/>
          </a:ln>
        </p:spPr>
        <p:txBody>
          <a:bodyPr spcFirstLastPara="1" wrap="square" lIns="0" tIns="0" rIns="0" bIns="0" anchor="t" anchorCtr="0">
            <a:noAutofit/>
          </a:bodyPr>
          <a:lstStyle/>
          <a:p>
            <a:pPr algn="ctr">
              <a:buClr>
                <a:schemeClr val="dk1"/>
              </a:buClr>
              <a:buSzPts val="1100"/>
            </a:pPr>
            <a:r>
              <a:rPr lang="en-US" sz="5288" b="1" dirty="0">
                <a:solidFill>
                  <a:srgbClr val="333333"/>
                </a:solidFill>
                <a:latin typeface="Lato" panose="020F0502020204030203" pitchFamily="34" charset="0"/>
                <a:ea typeface="Lato" panose="020F0502020204030203" pitchFamily="34" charset="0"/>
                <a:cs typeface="Lato" panose="020F0502020204030203" pitchFamily="34" charset="0"/>
                <a:sym typeface="Lato"/>
              </a:rPr>
              <a:t>Player Values By Team</a:t>
            </a:r>
            <a:endParaRPr sz="5850" b="1" dirty="0">
              <a:solidFill>
                <a:srgbClr val="333333"/>
              </a:solidFill>
              <a:latin typeface="Lato" panose="020F0502020204030203" pitchFamily="34" charset="0"/>
              <a:ea typeface="Lato" panose="020F0502020204030203" pitchFamily="34" charset="0"/>
              <a:cs typeface="Lato" panose="020F0502020204030203" pitchFamily="34" charset="0"/>
              <a:sym typeface="Lato"/>
            </a:endParaRPr>
          </a:p>
        </p:txBody>
      </p:sp>
      <p:grpSp>
        <p:nvGrpSpPr>
          <p:cNvPr id="19" name="Google Shape;75;p1">
            <a:extLst>
              <a:ext uri="{FF2B5EF4-FFF2-40B4-BE49-F238E27FC236}">
                <a16:creationId xmlns:a16="http://schemas.microsoft.com/office/drawing/2014/main" id="{93A51877-A1A2-4FF6-B09F-2C30E58C5A21}"/>
              </a:ext>
            </a:extLst>
          </p:cNvPr>
          <p:cNvGrpSpPr/>
          <p:nvPr/>
        </p:nvGrpSpPr>
        <p:grpSpPr>
          <a:xfrm>
            <a:off x="14319675" y="24242245"/>
            <a:ext cx="15269778" cy="1371600"/>
            <a:chOff x="11509400" y="13989125"/>
            <a:chExt cx="13589100" cy="1219200"/>
          </a:xfrm>
          <a:solidFill>
            <a:schemeClr val="accent6">
              <a:lumMod val="40000"/>
              <a:lumOff val="60000"/>
            </a:schemeClr>
          </a:solidFill>
        </p:grpSpPr>
        <p:sp>
          <p:nvSpPr>
            <p:cNvPr id="20" name="Google Shape;76;p1">
              <a:extLst>
                <a:ext uri="{FF2B5EF4-FFF2-40B4-BE49-F238E27FC236}">
                  <a16:creationId xmlns:a16="http://schemas.microsoft.com/office/drawing/2014/main" id="{86325CD1-8EF2-4B13-A021-EBF531D3F851}"/>
                </a:ext>
              </a:extLst>
            </p:cNvPr>
            <p:cNvSpPr/>
            <p:nvPr/>
          </p:nvSpPr>
          <p:spPr>
            <a:xfrm>
              <a:off x="11509400" y="13989125"/>
              <a:ext cx="13589100" cy="1219200"/>
            </a:xfrm>
            <a:prstGeom prst="rect">
              <a:avLst/>
            </a:prstGeom>
            <a:grpFill/>
            <a:ln>
              <a:noFill/>
            </a:ln>
          </p:spPr>
          <p:txBody>
            <a:bodyPr spcFirstLastPara="1" wrap="square" lIns="0" tIns="0" rIns="0" bIns="0" anchor="ctr" anchorCtr="0">
              <a:noAutofit/>
            </a:bodyPr>
            <a:lstStyle/>
            <a:p>
              <a:pPr algn="ctr">
                <a:buClr>
                  <a:srgbClr val="FFFFFF"/>
                </a:buClr>
                <a:buSzPts val="11800"/>
              </a:pPr>
              <a:endParaRPr sz="13275">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21" name="Google Shape;77;p1">
              <a:extLst>
                <a:ext uri="{FF2B5EF4-FFF2-40B4-BE49-F238E27FC236}">
                  <a16:creationId xmlns:a16="http://schemas.microsoft.com/office/drawing/2014/main" id="{586DB1FD-C285-4239-B8EF-B77D9A7043DA}"/>
                </a:ext>
              </a:extLst>
            </p:cNvPr>
            <p:cNvSpPr txBox="1"/>
            <p:nvPr/>
          </p:nvSpPr>
          <p:spPr>
            <a:xfrm>
              <a:off x="11782787" y="14170600"/>
              <a:ext cx="13010400" cy="800219"/>
            </a:xfrm>
            <a:prstGeom prst="rect">
              <a:avLst/>
            </a:prstGeom>
            <a:noFill/>
            <a:ln>
              <a:noFill/>
            </a:ln>
          </p:spPr>
          <p:txBody>
            <a:bodyPr spcFirstLastPara="1" wrap="square" lIns="0" tIns="0" rIns="0" bIns="0" anchor="t" anchorCtr="0">
              <a:spAutoFit/>
            </a:bodyPr>
            <a:lstStyle/>
            <a:p>
              <a:pPr algn="ctr">
                <a:buClr>
                  <a:srgbClr val="333333"/>
                </a:buClr>
                <a:buSzPts val="4800"/>
              </a:pPr>
              <a:r>
                <a:rPr lang="en-US" sz="5850" b="1" dirty="0">
                  <a:solidFill>
                    <a:srgbClr val="333333"/>
                  </a:solidFill>
                  <a:latin typeface="Lato" panose="020F0502020204030203" pitchFamily="34" charset="0"/>
                  <a:ea typeface="Lato" panose="020F0502020204030203" pitchFamily="34" charset="0"/>
                  <a:cs typeface="Lato" panose="020F0502020204030203" pitchFamily="34" charset="0"/>
                  <a:sym typeface="Lato"/>
                </a:rPr>
                <a:t>Best Metric to Evaluate Talent</a:t>
              </a:r>
              <a:endParaRPr sz="5850" b="1" dirty="0">
                <a:latin typeface="Lato" panose="020F0502020204030203" pitchFamily="34" charset="0"/>
                <a:ea typeface="Lato" panose="020F0502020204030203" pitchFamily="34" charset="0"/>
                <a:cs typeface="Lato" panose="020F0502020204030203" pitchFamily="34" charset="0"/>
                <a:sym typeface="Lato"/>
              </a:endParaRPr>
            </a:p>
          </p:txBody>
        </p:sp>
      </p:grpSp>
      <p:sp>
        <p:nvSpPr>
          <p:cNvPr id="22" name="Google Shape;78;p1">
            <a:extLst>
              <a:ext uri="{FF2B5EF4-FFF2-40B4-BE49-F238E27FC236}">
                <a16:creationId xmlns:a16="http://schemas.microsoft.com/office/drawing/2014/main" id="{09FE5203-ECEA-49AF-AC6C-B641FB3CCACF}"/>
              </a:ext>
            </a:extLst>
          </p:cNvPr>
          <p:cNvSpPr txBox="1"/>
          <p:nvPr/>
        </p:nvSpPr>
        <p:spPr>
          <a:xfrm>
            <a:off x="30841340" y="20349603"/>
            <a:ext cx="12179002" cy="7008072"/>
          </a:xfrm>
          <a:prstGeom prst="rect">
            <a:avLst/>
          </a:prstGeom>
          <a:noFill/>
          <a:ln>
            <a:noFill/>
          </a:ln>
        </p:spPr>
        <p:txBody>
          <a:bodyPr spcFirstLastPara="1" wrap="square" lIns="0" tIns="0" rIns="0" bIns="0" anchor="t" anchorCtr="0">
            <a:spAutoFit/>
          </a:bodyPr>
          <a:lstStyle/>
          <a:p>
            <a:pPr marL="514350" indent="-435769" algn="just">
              <a:lnSpc>
                <a:spcPct val="115000"/>
              </a:lnSpc>
              <a:buClr>
                <a:schemeClr val="dk1"/>
              </a:buClr>
              <a:buSzPts val="2500"/>
              <a:buFont typeface="Lato"/>
              <a:buChar char="●"/>
            </a:pPr>
            <a:r>
              <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rPr>
              <a:t>These plots show how the offensive and defensive rating of a player correlate with minutes played and the salary of a player.</a:t>
            </a:r>
          </a:p>
          <a:p>
            <a:pPr marL="514350" indent="-435769" algn="just">
              <a:lnSpc>
                <a:spcPct val="115000"/>
              </a:lnSpc>
              <a:buClr>
                <a:schemeClr val="dk1"/>
              </a:buClr>
              <a:buSzPts val="2500"/>
              <a:buFont typeface="Lato"/>
              <a:buChar char="●"/>
            </a:pPr>
            <a:r>
              <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rPr>
              <a:t>In the first plot, we see that players with better offensive and defensive ratings tend to play more minutes.</a:t>
            </a:r>
          </a:p>
          <a:p>
            <a:pPr marL="971550" lvl="1" indent="-435769" algn="just">
              <a:lnSpc>
                <a:spcPct val="115000"/>
              </a:lnSpc>
              <a:buClr>
                <a:schemeClr val="dk1"/>
              </a:buClr>
              <a:buSzPts val="2500"/>
              <a:buFont typeface="Lato"/>
              <a:buChar char="●"/>
            </a:pPr>
            <a:r>
              <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rPr>
              <a:t>This is expected since it indicates coaches tend to play better players more.</a:t>
            </a:r>
          </a:p>
          <a:p>
            <a:pPr marL="514350" indent="-435769" algn="just">
              <a:lnSpc>
                <a:spcPct val="115000"/>
              </a:lnSpc>
              <a:buClr>
                <a:schemeClr val="dk1"/>
              </a:buClr>
              <a:buSzPts val="2500"/>
              <a:buFont typeface="Lato"/>
              <a:buChar char="●"/>
            </a:pPr>
            <a:r>
              <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rPr>
              <a:t>In the second plot, we see that players who perform better tend to have higher salaries.</a:t>
            </a:r>
          </a:p>
          <a:p>
            <a:pPr marL="971550" lvl="1" indent="-435769" algn="just">
              <a:lnSpc>
                <a:spcPct val="115000"/>
              </a:lnSpc>
              <a:buClr>
                <a:schemeClr val="dk1"/>
              </a:buClr>
              <a:buSzPts val="2500"/>
              <a:buFont typeface="Lato"/>
              <a:buChar char="●"/>
            </a:pPr>
            <a:r>
              <a:rPr lang="en-US" sz="3600" dirty="0">
                <a:solidFill>
                  <a:schemeClr val="dk1"/>
                </a:solidFill>
                <a:latin typeface="Lato" panose="020F0502020204030203" pitchFamily="34" charset="0"/>
                <a:ea typeface="Lato" panose="020F0502020204030203" pitchFamily="34" charset="0"/>
                <a:cs typeface="Lato" panose="020F0502020204030203" pitchFamily="34" charset="0"/>
                <a:sym typeface="Lato"/>
              </a:rPr>
              <a:t>This is expected since it indicates general managers know what they are doing.</a:t>
            </a:r>
          </a:p>
        </p:txBody>
      </p:sp>
      <p:sp>
        <p:nvSpPr>
          <p:cNvPr id="24" name="Google Shape;80;p1">
            <a:extLst>
              <a:ext uri="{FF2B5EF4-FFF2-40B4-BE49-F238E27FC236}">
                <a16:creationId xmlns:a16="http://schemas.microsoft.com/office/drawing/2014/main" id="{0968263D-DDED-4571-8794-F00B945B00E6}"/>
              </a:ext>
            </a:extLst>
          </p:cNvPr>
          <p:cNvSpPr/>
          <p:nvPr/>
        </p:nvSpPr>
        <p:spPr>
          <a:xfrm>
            <a:off x="14313572" y="26098500"/>
            <a:ext cx="15269778" cy="6232003"/>
          </a:xfrm>
          <a:prstGeom prst="rect">
            <a:avLst/>
          </a:prstGeom>
          <a:solidFill>
            <a:schemeClr val="accent6">
              <a:lumMod val="20000"/>
              <a:lumOff val="80000"/>
            </a:schemeClr>
          </a:solidFill>
          <a:ln>
            <a:noFill/>
          </a:ln>
        </p:spPr>
        <p:txBody>
          <a:bodyPr spcFirstLastPara="1" wrap="square" lIns="0" tIns="0" rIns="0" bIns="0" anchor="t" anchorCtr="0">
            <a:noAutofit/>
          </a:bodyPr>
          <a:lstStyle/>
          <a:p>
            <a:pPr algn="just">
              <a:lnSpc>
                <a:spcPct val="109000"/>
              </a:lnSpc>
              <a:buSzPts val="3000"/>
            </a:pPr>
            <a:endParaRPr sz="3375">
              <a:latin typeface="Lato" panose="020F0502020204030203" pitchFamily="34" charset="0"/>
              <a:ea typeface="Lato" panose="020F0502020204030203" pitchFamily="34" charset="0"/>
              <a:cs typeface="Lato" panose="020F0502020204030203" pitchFamily="34" charset="0"/>
              <a:sym typeface="Proxima Nova"/>
            </a:endParaRPr>
          </a:p>
        </p:txBody>
      </p:sp>
      <p:sp>
        <p:nvSpPr>
          <p:cNvPr id="25" name="Google Shape;81;p1">
            <a:extLst>
              <a:ext uri="{FF2B5EF4-FFF2-40B4-BE49-F238E27FC236}">
                <a16:creationId xmlns:a16="http://schemas.microsoft.com/office/drawing/2014/main" id="{D1ACC114-42F0-4EA1-B643-50E045592D17}"/>
              </a:ext>
            </a:extLst>
          </p:cNvPr>
          <p:cNvSpPr/>
          <p:nvPr/>
        </p:nvSpPr>
        <p:spPr>
          <a:xfrm>
            <a:off x="30431530" y="29841372"/>
            <a:ext cx="12952641" cy="2489132"/>
          </a:xfrm>
          <a:prstGeom prst="rect">
            <a:avLst/>
          </a:prstGeom>
          <a:solidFill>
            <a:schemeClr val="bg1">
              <a:lumMod val="95000"/>
            </a:schemeClr>
          </a:solidFill>
          <a:ln>
            <a:noFill/>
          </a:ln>
        </p:spPr>
        <p:txBody>
          <a:bodyPr spcFirstLastPara="1" wrap="square" lIns="0" tIns="0" rIns="0" bIns="0" anchor="ctr" anchorCtr="0">
            <a:noAutofit/>
          </a:bodyPr>
          <a:lstStyle/>
          <a:p>
            <a:pPr algn="ctr">
              <a:buClr>
                <a:srgbClr val="FFFFFF"/>
              </a:buClr>
              <a:buSzPts val="11800"/>
            </a:pPr>
            <a:endParaRPr sz="13275" dirty="0">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pic>
        <p:nvPicPr>
          <p:cNvPr id="30" name="Google Shape;86;p1" descr="logo-university-seal-black.png">
            <a:extLst>
              <a:ext uri="{FF2B5EF4-FFF2-40B4-BE49-F238E27FC236}">
                <a16:creationId xmlns:a16="http://schemas.microsoft.com/office/drawing/2014/main" id="{09EB9F21-2CD8-4F1E-BAD8-3356CCB8EB5F}"/>
              </a:ext>
            </a:extLst>
          </p:cNvPr>
          <p:cNvPicPr preferRelativeResize="0"/>
          <p:nvPr/>
        </p:nvPicPr>
        <p:blipFill rotWithShape="1">
          <a:blip r:embed="rId2">
            <a:alphaModFix/>
          </a:blip>
          <a:srcRect/>
          <a:stretch/>
        </p:blipFill>
        <p:spPr>
          <a:xfrm>
            <a:off x="39889491" y="331876"/>
            <a:ext cx="3250743" cy="3219833"/>
          </a:xfrm>
          <a:prstGeom prst="rect">
            <a:avLst/>
          </a:prstGeom>
          <a:noFill/>
          <a:ln>
            <a:noFill/>
          </a:ln>
        </p:spPr>
      </p:pic>
      <p:sp>
        <p:nvSpPr>
          <p:cNvPr id="48" name="Google Shape;60;p1">
            <a:extLst>
              <a:ext uri="{FF2B5EF4-FFF2-40B4-BE49-F238E27FC236}">
                <a16:creationId xmlns:a16="http://schemas.microsoft.com/office/drawing/2014/main" id="{6E054821-C7FE-4DBA-9224-701CD4D0D263}"/>
              </a:ext>
            </a:extLst>
          </p:cNvPr>
          <p:cNvSpPr/>
          <p:nvPr/>
        </p:nvSpPr>
        <p:spPr>
          <a:xfrm>
            <a:off x="506970" y="9894714"/>
            <a:ext cx="13036511" cy="7243506"/>
          </a:xfrm>
          <a:prstGeom prst="rect">
            <a:avLst/>
          </a:prstGeom>
          <a:solidFill>
            <a:schemeClr val="accent6">
              <a:lumMod val="20000"/>
              <a:lumOff val="80000"/>
            </a:schemeClr>
          </a:solidFill>
          <a:ln>
            <a:noFill/>
          </a:ln>
        </p:spPr>
        <p:txBody>
          <a:bodyPr spcFirstLastPara="1" wrap="square" lIns="0" tIns="0" rIns="0" bIns="0" anchor="t" anchorCtr="0">
            <a:noAutofit/>
          </a:bodyPr>
          <a:lstStyle/>
          <a:p>
            <a:pPr algn="just">
              <a:lnSpc>
                <a:spcPct val="109000"/>
              </a:lnSpc>
              <a:buSzPts val="3000"/>
            </a:pPr>
            <a:endParaRPr sz="3375">
              <a:latin typeface="Lato" panose="020F0502020204030203" pitchFamily="34" charset="0"/>
              <a:ea typeface="Lato" panose="020F0502020204030203" pitchFamily="34" charset="0"/>
              <a:cs typeface="Lato" panose="020F0502020204030203" pitchFamily="34" charset="0"/>
              <a:sym typeface="Proxima Nova"/>
            </a:endParaRPr>
          </a:p>
        </p:txBody>
      </p:sp>
      <p:pic>
        <p:nvPicPr>
          <p:cNvPr id="49" name="Picture 2" descr="CMSE Graphic Elements - Computational Mathematics, Science and Engineering">
            <a:extLst>
              <a:ext uri="{FF2B5EF4-FFF2-40B4-BE49-F238E27FC236}">
                <a16:creationId xmlns:a16="http://schemas.microsoft.com/office/drawing/2014/main" id="{B81B548D-2BF7-4369-8CF0-8269722B0F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683" y="159012"/>
            <a:ext cx="2981250" cy="3546825"/>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69">
            <a:extLst>
              <a:ext uri="{FF2B5EF4-FFF2-40B4-BE49-F238E27FC236}">
                <a16:creationId xmlns:a16="http://schemas.microsoft.com/office/drawing/2014/main" id="{85ACBBEF-1CF8-4B15-911A-A6BD7147AE0F}"/>
              </a:ext>
            </a:extLst>
          </p:cNvPr>
          <p:cNvPicPr>
            <a:picLocks noChangeAspect="1"/>
          </p:cNvPicPr>
          <p:nvPr/>
        </p:nvPicPr>
        <p:blipFill>
          <a:blip r:embed="rId4"/>
          <a:stretch>
            <a:fillRect/>
          </a:stretch>
        </p:blipFill>
        <p:spPr>
          <a:xfrm>
            <a:off x="14551093" y="5900419"/>
            <a:ext cx="14636700" cy="15856015"/>
          </a:xfrm>
          <a:prstGeom prst="rect">
            <a:avLst/>
          </a:prstGeom>
        </p:spPr>
      </p:pic>
      <p:pic>
        <p:nvPicPr>
          <p:cNvPr id="72" name="Picture 71" descr="A picture containing diagram&#10;&#10;Description automatically generated">
            <a:extLst>
              <a:ext uri="{FF2B5EF4-FFF2-40B4-BE49-F238E27FC236}">
                <a16:creationId xmlns:a16="http://schemas.microsoft.com/office/drawing/2014/main" id="{B15AB39A-6270-4E74-B72E-582E90DA1644}"/>
              </a:ext>
            </a:extLst>
          </p:cNvPr>
          <p:cNvPicPr>
            <a:picLocks noChangeAspect="1"/>
          </p:cNvPicPr>
          <p:nvPr/>
        </p:nvPicPr>
        <p:blipFill>
          <a:blip r:embed="rId5"/>
          <a:stretch>
            <a:fillRect/>
          </a:stretch>
        </p:blipFill>
        <p:spPr>
          <a:xfrm>
            <a:off x="842103" y="10034584"/>
            <a:ext cx="12353062" cy="7065536"/>
          </a:xfrm>
          <a:prstGeom prst="rect">
            <a:avLst/>
          </a:prstGeom>
        </p:spPr>
      </p:pic>
      <p:pic>
        <p:nvPicPr>
          <p:cNvPr id="74" name="Picture 73" descr="Diagram&#10;&#10;Description automatically generated">
            <a:extLst>
              <a:ext uri="{FF2B5EF4-FFF2-40B4-BE49-F238E27FC236}">
                <a16:creationId xmlns:a16="http://schemas.microsoft.com/office/drawing/2014/main" id="{BA02ABD2-F475-48C1-8F06-50C0A50E8FA2}"/>
              </a:ext>
            </a:extLst>
          </p:cNvPr>
          <p:cNvPicPr>
            <a:picLocks noChangeAspect="1"/>
          </p:cNvPicPr>
          <p:nvPr/>
        </p:nvPicPr>
        <p:blipFill>
          <a:blip r:embed="rId6"/>
          <a:stretch>
            <a:fillRect/>
          </a:stretch>
        </p:blipFill>
        <p:spPr>
          <a:xfrm>
            <a:off x="14434202" y="26247525"/>
            <a:ext cx="15103908" cy="6004336"/>
          </a:xfrm>
          <a:prstGeom prst="rect">
            <a:avLst/>
          </a:prstGeom>
        </p:spPr>
      </p:pic>
      <p:pic>
        <p:nvPicPr>
          <p:cNvPr id="78" name="Picture 77" descr="Chart, scatter chart&#10;&#10;Description automatically generated">
            <a:extLst>
              <a:ext uri="{FF2B5EF4-FFF2-40B4-BE49-F238E27FC236}">
                <a16:creationId xmlns:a16="http://schemas.microsoft.com/office/drawing/2014/main" id="{1FAD02FB-E89A-4B21-A23E-A2B6D684B86C}"/>
              </a:ext>
            </a:extLst>
          </p:cNvPr>
          <p:cNvPicPr>
            <a:picLocks noChangeAspect="1"/>
          </p:cNvPicPr>
          <p:nvPr/>
        </p:nvPicPr>
        <p:blipFill>
          <a:blip r:embed="rId7"/>
          <a:stretch>
            <a:fillRect/>
          </a:stretch>
        </p:blipFill>
        <p:spPr>
          <a:xfrm>
            <a:off x="30489140" y="5900453"/>
            <a:ext cx="12809317" cy="6800266"/>
          </a:xfrm>
          <a:prstGeom prst="rect">
            <a:avLst/>
          </a:prstGeom>
        </p:spPr>
      </p:pic>
      <p:pic>
        <p:nvPicPr>
          <p:cNvPr id="80" name="Picture 79" descr="Chart, scatter chart&#10;&#10;Description automatically generated">
            <a:extLst>
              <a:ext uri="{FF2B5EF4-FFF2-40B4-BE49-F238E27FC236}">
                <a16:creationId xmlns:a16="http://schemas.microsoft.com/office/drawing/2014/main" id="{6C24EE49-6996-4AD4-B90F-DDE73A71FF4F}"/>
              </a:ext>
            </a:extLst>
          </p:cNvPr>
          <p:cNvPicPr>
            <a:picLocks noChangeAspect="1"/>
          </p:cNvPicPr>
          <p:nvPr/>
        </p:nvPicPr>
        <p:blipFill>
          <a:blip r:embed="rId8"/>
          <a:stretch>
            <a:fillRect/>
          </a:stretch>
        </p:blipFill>
        <p:spPr>
          <a:xfrm>
            <a:off x="30437945" y="13006442"/>
            <a:ext cx="12952642" cy="6405730"/>
          </a:xfrm>
          <a:prstGeom prst="rect">
            <a:avLst/>
          </a:prstGeom>
        </p:spPr>
      </p:pic>
      <p:sp>
        <p:nvSpPr>
          <p:cNvPr id="37" name="Google Shape;76;p1">
            <a:extLst>
              <a:ext uri="{FF2B5EF4-FFF2-40B4-BE49-F238E27FC236}">
                <a16:creationId xmlns:a16="http://schemas.microsoft.com/office/drawing/2014/main" id="{8ACFB6FA-7BA9-49EC-AE09-0AF021EDC46D}"/>
              </a:ext>
            </a:extLst>
          </p:cNvPr>
          <p:cNvSpPr/>
          <p:nvPr/>
        </p:nvSpPr>
        <p:spPr>
          <a:xfrm>
            <a:off x="30428828" y="3877903"/>
            <a:ext cx="12955343" cy="1371600"/>
          </a:xfrm>
          <a:prstGeom prst="rect">
            <a:avLst/>
          </a:prstGeom>
          <a:solidFill>
            <a:schemeClr val="accent6">
              <a:lumMod val="40000"/>
              <a:lumOff val="60000"/>
            </a:schemeClr>
          </a:solidFill>
          <a:ln>
            <a:noFill/>
          </a:ln>
        </p:spPr>
        <p:txBody>
          <a:bodyPr spcFirstLastPara="1" wrap="square" lIns="0" tIns="0" rIns="0" bIns="0" anchor="ctr" anchorCtr="0">
            <a:noAutofit/>
          </a:bodyPr>
          <a:lstStyle/>
          <a:p>
            <a:pPr algn="ctr">
              <a:buClr>
                <a:srgbClr val="FFFFFF"/>
              </a:buClr>
              <a:buSzPts val="11800"/>
            </a:pPr>
            <a:endParaRPr sz="13275" dirty="0">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38" name="Google Shape;77;p1">
            <a:extLst>
              <a:ext uri="{FF2B5EF4-FFF2-40B4-BE49-F238E27FC236}">
                <a16:creationId xmlns:a16="http://schemas.microsoft.com/office/drawing/2014/main" id="{77226A3E-C539-4788-9512-8EC0782F8B4E}"/>
              </a:ext>
            </a:extLst>
          </p:cNvPr>
          <p:cNvSpPr txBox="1"/>
          <p:nvPr/>
        </p:nvSpPr>
        <p:spPr>
          <a:xfrm>
            <a:off x="30637062" y="4082062"/>
            <a:ext cx="12403632" cy="900246"/>
          </a:xfrm>
          <a:prstGeom prst="rect">
            <a:avLst/>
          </a:prstGeom>
          <a:noFill/>
          <a:ln>
            <a:noFill/>
          </a:ln>
        </p:spPr>
        <p:txBody>
          <a:bodyPr spcFirstLastPara="1" wrap="square" lIns="0" tIns="0" rIns="0" bIns="0" anchor="t" anchorCtr="0">
            <a:spAutoFit/>
          </a:bodyPr>
          <a:lstStyle/>
          <a:p>
            <a:pPr algn="ctr">
              <a:buClr>
                <a:srgbClr val="333333"/>
              </a:buClr>
              <a:buSzPts val="4800"/>
            </a:pPr>
            <a:r>
              <a:rPr lang="en-US" sz="5850" b="1" dirty="0">
                <a:solidFill>
                  <a:srgbClr val="333333"/>
                </a:solidFill>
                <a:latin typeface="Lato" panose="020F0502020204030203" pitchFamily="34" charset="0"/>
                <a:ea typeface="Lato" panose="020F0502020204030203" pitchFamily="34" charset="0"/>
                <a:cs typeface="Lato" panose="020F0502020204030203" pitchFamily="34" charset="0"/>
                <a:sym typeface="Lato"/>
              </a:rPr>
              <a:t>Regular Season RAPTOR</a:t>
            </a:r>
            <a:endParaRPr sz="5850" b="1" dirty="0">
              <a:latin typeface="Lato" panose="020F0502020204030203" pitchFamily="34" charset="0"/>
              <a:ea typeface="Lato" panose="020F0502020204030203" pitchFamily="34" charset="0"/>
              <a:cs typeface="Lato" panose="020F0502020204030203" pitchFamily="34" charset="0"/>
              <a:sym typeface="Lato"/>
            </a:endParaRPr>
          </a:p>
        </p:txBody>
      </p:sp>
      <p:grpSp>
        <p:nvGrpSpPr>
          <p:cNvPr id="28" name="Group 27">
            <a:extLst>
              <a:ext uri="{FF2B5EF4-FFF2-40B4-BE49-F238E27FC236}">
                <a16:creationId xmlns:a16="http://schemas.microsoft.com/office/drawing/2014/main" id="{98ADC2AA-DDCE-4EA1-ABA5-D519FF300A2D}"/>
              </a:ext>
            </a:extLst>
          </p:cNvPr>
          <p:cNvGrpSpPr/>
          <p:nvPr/>
        </p:nvGrpSpPr>
        <p:grpSpPr>
          <a:xfrm>
            <a:off x="30776596" y="29988994"/>
            <a:ext cx="12181678" cy="1965026"/>
            <a:chOff x="30776596" y="27855394"/>
            <a:chExt cx="12181678" cy="1965026"/>
          </a:xfrm>
        </p:grpSpPr>
        <p:sp>
          <p:nvSpPr>
            <p:cNvPr id="33" name="Google Shape;89;p1">
              <a:extLst>
                <a:ext uri="{FF2B5EF4-FFF2-40B4-BE49-F238E27FC236}">
                  <a16:creationId xmlns:a16="http://schemas.microsoft.com/office/drawing/2014/main" id="{8C369D1B-00BA-4B22-B79C-4C34CCF4CF5E}"/>
                </a:ext>
              </a:extLst>
            </p:cNvPr>
            <p:cNvSpPr txBox="1"/>
            <p:nvPr/>
          </p:nvSpPr>
          <p:spPr>
            <a:xfrm>
              <a:off x="30776596" y="27855394"/>
              <a:ext cx="12181678" cy="919515"/>
            </a:xfrm>
            <a:prstGeom prst="rect">
              <a:avLst/>
            </a:prstGeom>
            <a:noFill/>
            <a:ln>
              <a:noFill/>
            </a:ln>
          </p:spPr>
          <p:txBody>
            <a:bodyPr spcFirstLastPara="1" wrap="square" lIns="102853" tIns="102853" rIns="102853" bIns="102853" anchor="t" anchorCtr="0">
              <a:noAutofit/>
            </a:bodyPr>
            <a:lstStyle/>
            <a:p>
              <a:pPr marL="514350" indent="-314325" algn="just">
                <a:lnSpc>
                  <a:spcPct val="115000"/>
                </a:lnSpc>
                <a:buClr>
                  <a:schemeClr val="dk1"/>
                </a:buClr>
                <a:buSzPts val="800"/>
                <a:buFont typeface="Lato"/>
                <a:buAutoNum type="arabicPeriod"/>
              </a:pPr>
              <a:r>
                <a:rPr lang="en-US" sz="2000" b="0" i="0" u="sng" dirty="0">
                  <a:solidFill>
                    <a:srgbClr val="296EAA"/>
                  </a:solidFill>
                  <a:effectLst/>
                  <a:latin typeface="Helvetica Neue"/>
                  <a:hlinkClick r:id="rId9"/>
                </a:rPr>
                <a:t>https://github.com/fivethirtyeight/data/tree/master/nba-raptor</a:t>
              </a:r>
              <a:endParaRPr lang="en-US" sz="2000" b="0" i="0" dirty="0">
                <a:solidFill>
                  <a:srgbClr val="000000"/>
                </a:solidFill>
                <a:effectLst/>
                <a:latin typeface="Helvetica Neue"/>
              </a:endParaRPr>
            </a:p>
            <a:p>
              <a:pPr marL="514350" indent="-314325" algn="just">
                <a:lnSpc>
                  <a:spcPct val="115000"/>
                </a:lnSpc>
                <a:buClr>
                  <a:schemeClr val="dk1"/>
                </a:buClr>
                <a:buSzPts val="800"/>
                <a:buFont typeface="Lato"/>
                <a:buAutoNum type="arabicPeriod"/>
              </a:pPr>
              <a:r>
                <a:rPr lang="en-US" sz="2000" b="0" i="0" u="sng" dirty="0">
                  <a:solidFill>
                    <a:srgbClr val="1A466C"/>
                  </a:solidFill>
                  <a:effectLst/>
                  <a:latin typeface="Helvetica Neue"/>
                  <a:hlinkClick r:id="rId10"/>
                </a:rPr>
                <a:t>https://www.basketball-reference.com/</a:t>
              </a:r>
              <a:endParaRPr lang="en-US" sz="2000" b="0" i="0" dirty="0">
                <a:solidFill>
                  <a:srgbClr val="000000"/>
                </a:solidFill>
                <a:effectLst/>
                <a:latin typeface="Helvetica Neue"/>
              </a:endParaRPr>
            </a:p>
          </p:txBody>
        </p:sp>
        <p:pic>
          <p:nvPicPr>
            <p:cNvPr id="1026" name="Picture 2" descr="Fivethirtyeight logo / Air">
              <a:extLst>
                <a:ext uri="{FF2B5EF4-FFF2-40B4-BE49-F238E27FC236}">
                  <a16:creationId xmlns:a16="http://schemas.microsoft.com/office/drawing/2014/main" id="{3D4853C7-5E1D-45E4-A898-E39B24A988AF}"/>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1075626" y="29134620"/>
              <a:ext cx="6379529" cy="685800"/>
            </a:xfrm>
            <a:prstGeom prst="rect">
              <a:avLst/>
            </a:prstGeom>
            <a:noFill/>
            <a:extLst>
              <a:ext uri="{909E8E84-426E-40DD-AFC4-6F175D3DCCD1}">
                <a14:hiddenFill xmlns:a14="http://schemas.microsoft.com/office/drawing/2010/main">
                  <a:solidFill>
                    <a:srgbClr val="FFFFFF"/>
                  </a:solidFill>
                </a14:hiddenFill>
              </a:ext>
            </a:extLst>
          </p:spPr>
        </p:pic>
        <p:pic>
          <p:nvPicPr>
            <p:cNvPr id="23" name="Graphic 22">
              <a:extLst>
                <a:ext uri="{FF2B5EF4-FFF2-40B4-BE49-F238E27FC236}">
                  <a16:creationId xmlns:a16="http://schemas.microsoft.com/office/drawing/2014/main" id="{70DD2E18-722D-4B12-A679-248F492ADEB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8285713" y="29134620"/>
              <a:ext cx="4400550" cy="685800"/>
            </a:xfrm>
            <a:prstGeom prst="rect">
              <a:avLst/>
            </a:prstGeom>
          </p:spPr>
        </p:pic>
      </p:grpSp>
      <p:sp>
        <p:nvSpPr>
          <p:cNvPr id="46" name="Google Shape;76;p1">
            <a:extLst>
              <a:ext uri="{FF2B5EF4-FFF2-40B4-BE49-F238E27FC236}">
                <a16:creationId xmlns:a16="http://schemas.microsoft.com/office/drawing/2014/main" id="{195B24ED-2760-41EF-925E-3244FB3FC8F0}"/>
              </a:ext>
            </a:extLst>
          </p:cNvPr>
          <p:cNvSpPr/>
          <p:nvPr/>
        </p:nvSpPr>
        <p:spPr>
          <a:xfrm>
            <a:off x="30428828" y="28018934"/>
            <a:ext cx="12955343" cy="1371600"/>
          </a:xfrm>
          <a:prstGeom prst="rect">
            <a:avLst/>
          </a:prstGeom>
          <a:solidFill>
            <a:schemeClr val="accent6">
              <a:lumMod val="40000"/>
              <a:lumOff val="60000"/>
            </a:schemeClr>
          </a:solidFill>
          <a:ln>
            <a:noFill/>
          </a:ln>
        </p:spPr>
        <p:txBody>
          <a:bodyPr spcFirstLastPara="1" wrap="square" lIns="0" tIns="0" rIns="0" bIns="0" anchor="ctr" anchorCtr="0">
            <a:noAutofit/>
          </a:bodyPr>
          <a:lstStyle/>
          <a:p>
            <a:pPr algn="ctr">
              <a:buClr>
                <a:srgbClr val="FFFFFF"/>
              </a:buClr>
              <a:buSzPts val="11800"/>
            </a:pPr>
            <a:endParaRPr sz="13275">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
        <p:nvSpPr>
          <p:cNvPr id="47" name="Google Shape;77;p1">
            <a:extLst>
              <a:ext uri="{FF2B5EF4-FFF2-40B4-BE49-F238E27FC236}">
                <a16:creationId xmlns:a16="http://schemas.microsoft.com/office/drawing/2014/main" id="{23E6B71D-B36F-4642-AF6E-8739BC15D46C}"/>
              </a:ext>
            </a:extLst>
          </p:cNvPr>
          <p:cNvSpPr txBox="1"/>
          <p:nvPr/>
        </p:nvSpPr>
        <p:spPr>
          <a:xfrm>
            <a:off x="30637062" y="28223093"/>
            <a:ext cx="12403632" cy="900246"/>
          </a:xfrm>
          <a:prstGeom prst="rect">
            <a:avLst/>
          </a:prstGeom>
          <a:noFill/>
          <a:ln>
            <a:noFill/>
          </a:ln>
        </p:spPr>
        <p:txBody>
          <a:bodyPr spcFirstLastPara="1" wrap="square" lIns="0" tIns="0" rIns="0" bIns="0" anchor="t" anchorCtr="0">
            <a:spAutoFit/>
          </a:bodyPr>
          <a:lstStyle/>
          <a:p>
            <a:pPr algn="ctr">
              <a:buClr>
                <a:srgbClr val="333333"/>
              </a:buClr>
              <a:buSzPts val="4800"/>
            </a:pPr>
            <a:r>
              <a:rPr lang="en-US" sz="5850" b="1" dirty="0">
                <a:latin typeface="Lato" panose="020F0502020204030203" pitchFamily="34" charset="0"/>
                <a:ea typeface="Lato" panose="020F0502020204030203" pitchFamily="34" charset="0"/>
                <a:cs typeface="Lato" panose="020F0502020204030203" pitchFamily="34" charset="0"/>
                <a:sym typeface="Lato"/>
              </a:rPr>
              <a:t>References</a:t>
            </a:r>
            <a:endParaRPr sz="5850" b="1" dirty="0">
              <a:latin typeface="Lato" panose="020F0502020204030203" pitchFamily="34" charset="0"/>
              <a:ea typeface="Lato" panose="020F0502020204030203" pitchFamily="34" charset="0"/>
              <a:cs typeface="Lato" panose="020F0502020204030203" pitchFamily="34" charset="0"/>
              <a:sym typeface="Lato"/>
            </a:endParaRPr>
          </a:p>
        </p:txBody>
      </p:sp>
      <p:sp>
        <p:nvSpPr>
          <p:cNvPr id="55" name="Google Shape;81;p1">
            <a:extLst>
              <a:ext uri="{FF2B5EF4-FFF2-40B4-BE49-F238E27FC236}">
                <a16:creationId xmlns:a16="http://schemas.microsoft.com/office/drawing/2014/main" id="{39A14A8F-1488-449D-8C04-F349C42F8262}"/>
              </a:ext>
            </a:extLst>
          </p:cNvPr>
          <p:cNvSpPr/>
          <p:nvPr/>
        </p:nvSpPr>
        <p:spPr>
          <a:xfrm>
            <a:off x="14319675" y="22240159"/>
            <a:ext cx="15269778" cy="1517431"/>
          </a:xfrm>
          <a:prstGeom prst="rect">
            <a:avLst/>
          </a:prstGeom>
          <a:solidFill>
            <a:schemeClr val="bg1">
              <a:lumMod val="95000"/>
            </a:schemeClr>
          </a:solidFill>
          <a:ln>
            <a:noFill/>
          </a:ln>
        </p:spPr>
        <p:txBody>
          <a:bodyPr spcFirstLastPara="1" wrap="square" lIns="0" tIns="0" rIns="0" bIns="0" anchor="ctr" anchorCtr="0">
            <a:noAutofit/>
          </a:bodyPr>
          <a:lstStyle/>
          <a:p>
            <a:pPr algn="ctr">
              <a:buClr>
                <a:srgbClr val="FFFFFF"/>
              </a:buClr>
              <a:buSzPts val="11800"/>
            </a:pPr>
            <a:r>
              <a:rPr kumimoji="0" lang="en-US" sz="3600" b="0" i="0" u="none" strike="noStrike" kern="1200" cap="none" spc="0" normalizeH="0" baseline="0" noProof="0" dirty="0">
                <a:ln>
                  <a:noFill/>
                </a:ln>
                <a:solidFill>
                  <a:prstClr val="black"/>
                </a:solidFill>
                <a:effectLst/>
                <a:uLnTx/>
                <a:uFillTx/>
                <a:latin typeface="Lato" panose="020F0502020204030203" pitchFamily="34" charset="0"/>
                <a:ea typeface="Lato" panose="020F0502020204030203" pitchFamily="34" charset="0"/>
                <a:cs typeface="Lato" panose="020F0502020204030203" pitchFamily="34" charset="0"/>
                <a:sym typeface="Lato"/>
              </a:rPr>
              <a:t>The above plot shows how each team’s average player value by salary evolves over time. </a:t>
            </a:r>
            <a:endParaRPr sz="13275" dirty="0">
              <a:solidFill>
                <a:srgbClr val="FFFFFF"/>
              </a:solidFill>
              <a:latin typeface="Lato" panose="020F0502020204030203" pitchFamily="34" charset="0"/>
              <a:ea typeface="Lato" panose="020F0502020204030203" pitchFamily="34" charset="0"/>
              <a:cs typeface="Lato" panose="020F0502020204030203" pitchFamily="34" charset="0"/>
              <a:sym typeface="Cabin"/>
            </a:endParaRPr>
          </a:p>
        </p:txBody>
      </p:sp>
    </p:spTree>
    <p:extLst>
      <p:ext uri="{BB962C8B-B14F-4D97-AF65-F5344CB8AC3E}">
        <p14:creationId xmlns:p14="http://schemas.microsoft.com/office/powerpoint/2010/main" val="248873013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1141</TotalTime>
  <Words>398</Words>
  <Application>Microsoft Office PowerPoint</Application>
  <PresentationFormat>Custom</PresentationFormat>
  <Paragraphs>22</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Helvetica Neue</vt:lpstr>
      <vt:lpstr>Lato</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Manne, Yash</cp:lastModifiedBy>
  <cp:revision>35</cp:revision>
  <dcterms:created xsi:type="dcterms:W3CDTF">2019-04-09T17:32:30Z</dcterms:created>
  <dcterms:modified xsi:type="dcterms:W3CDTF">2022-04-14T14:28:20Z</dcterms:modified>
</cp:coreProperties>
</file>

<file path=docProps/thumbnail.jpeg>
</file>